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256" r:id="rId2"/>
    <p:sldId id="257" r:id="rId3"/>
    <p:sldId id="258" r:id="rId4"/>
  </p:sldIdLst>
  <p:sldSz cx="12192000" cy="6858000"/>
  <p:notesSz cx="6858000" cy="9144000"/>
  <p:embeddedFontLst>
    <p:embeddedFont>
      <p:font typeface="等线 Light" panose="02010600030101010101" pitchFamily="2" charset="-122"/>
      <p:regular r:id="rId6"/>
    </p:embeddedFont>
    <p:embeddedFont>
      <p:font typeface="Calibri" panose="020F0502020204030204" pitchFamily="34" charset="0"/>
      <p:regular r:id="rId7"/>
      <p:bold r:id="rId8"/>
      <p:italic r:id="rId9"/>
      <p:boldItalic r:id="rId10"/>
    </p:embeddedFont>
    <p:embeddedFont>
      <p:font typeface="等线" panose="02010600030101010101" pitchFamily="2" charset="-122"/>
      <p:regular r:id="rId11"/>
      <p:bold r:id="rId12"/>
    </p:embeddedFont>
    <p:embeddedFont>
      <p:font typeface="Tahoma" panose="020B0604030504040204" pitchFamily="34" charset="0"/>
      <p:regular r:id="rId13"/>
      <p:bold r:id="rId1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D"/>
    <a:srgbClr val="110087"/>
    <a:srgbClr val="13009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84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presProps" Target="presProps.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ACE10-D929-4E32-B5DB-DCE158CBA3A9}" type="datetimeFigureOut">
              <a:rPr lang="zh-CN" altLang="en-US" smtClean="0"/>
              <a:t>2022/4/10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52060-EC19-4868-A1EE-B69D727EFBBD}" type="slidenum">
              <a:rPr lang="zh-CN" altLang="en-US" smtClean="0"/>
              <a:t>‹#›</a:t>
            </a:fld>
            <a:endParaRPr lang="zh-CN" altLang="en-US"/>
          </a:p>
        </p:txBody>
      </p:sp>
    </p:spTree>
    <p:extLst>
      <p:ext uri="{BB962C8B-B14F-4D97-AF65-F5344CB8AC3E}">
        <p14:creationId xmlns:p14="http://schemas.microsoft.com/office/powerpoint/2010/main" val="4232861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Disembarking</a:t>
            </a:r>
            <a:r>
              <a:rPr lang="en-US" altLang="zh-CN" sz="1400" baseline="0" dirty="0" smtClean="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smtClean="0"/>
              <a:t>parallelity</a:t>
            </a:r>
            <a:r>
              <a:rPr lang="en-US" altLang="zh-CN" sz="1400" baseline="0" dirty="0" smtClean="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1</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Besides the total time, passengers’ satisfaction</a:t>
            </a:r>
            <a:r>
              <a:rPr lang="en-US" altLang="zh-CN" sz="1400" baseline="0" dirty="0" smtClean="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 weights</a:t>
            </a:r>
            <a:r>
              <a:rPr lang="en-US" altLang="zh-CN" sz="1400" baseline="0" dirty="0" smtClean="0"/>
              <a:t> of the factors are respectively 1, 250 and 10. The reason for 1 is for standardization, and 250 and 10 is according to real-life feelings, 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4003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31338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02327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018616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32591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28415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71697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8653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879715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90335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656297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933929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800" y="2005446"/>
            <a:ext cx="10300648" cy="4031873"/>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600" dirty="0" smtClean="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600" dirty="0" smtClean="0">
              <a:latin typeface="Times New Roman" panose="02020603050405020304" pitchFamily="18" charset="0"/>
              <a:cs typeface="Times New Roman" panose="02020603050405020304" pitchFamily="18" charset="0"/>
            </a:endParaRPr>
          </a:p>
          <a:p>
            <a:pPr marL="285750" indent="-285750">
              <a:buClr>
                <a:srgbClr val="110087"/>
              </a:buClr>
              <a:buSzPct val="8800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a:t>
            </a:r>
            <a:r>
              <a:rPr lang="en-US" altLang="zh-CN" sz="1600" dirty="0" smtClean="0">
                <a:latin typeface="Times New Roman" panose="02020603050405020304" pitchFamily="18" charset="0"/>
                <a:cs typeface="Times New Roman" panose="02020603050405020304" pitchFamily="18" charset="0"/>
              </a:rPr>
              <a:t>out, going through the aisle, </a:t>
            </a:r>
            <a:r>
              <a:rPr lang="en-US" altLang="zh-CN" sz="1600" dirty="0">
                <a:latin typeface="Times New Roman" panose="02020603050405020304" pitchFamily="18" charset="0"/>
                <a:cs typeface="Times New Roman" panose="02020603050405020304" pitchFamily="18" charset="0"/>
              </a:rPr>
              <a:t>to reaching the aircraft entrance.</a:t>
            </a:r>
          </a:p>
          <a:p>
            <a:pPr marL="285750" indent="-285750">
              <a:buClr>
                <a:srgbClr val="110087"/>
              </a:buClr>
              <a:buSzPct val="88000"/>
              <a:buFont typeface="Arial" panose="020B0604020202020204" pitchFamily="34" charset="0"/>
              <a:buChar char="•"/>
            </a:pPr>
            <a:r>
              <a:rPr lang="en-US" altLang="zh-CN" sz="1600" dirty="0" smtClean="0">
                <a:latin typeface="Times New Roman" panose="02020603050405020304" pitchFamily="18" charset="0"/>
                <a:cs typeface="Times New Roman" panose="02020603050405020304" pitchFamily="18" charset="0"/>
              </a:rPr>
              <a:t>Usually we type six spaces.</a:t>
            </a:r>
          </a:p>
          <a:p>
            <a:pPr marL="285750" indent="-285750">
              <a:buClr>
                <a:srgbClr val="110087"/>
              </a:buClr>
              <a:buSzPct val="88000"/>
              <a:buFont typeface="Wingdings" panose="05000000000000000000" pitchFamily="2" charset="2"/>
              <a:buChar char="p"/>
            </a:pPr>
            <a:r>
              <a:rPr lang="zh-CN" altLang="en-US" sz="1600" dirty="0">
                <a:latin typeface="宋体" panose="02010600030101010101" pitchFamily="2" charset="-122"/>
                <a:ea typeface="宋体" panose="02010600030101010101" pitchFamily="2" charset="-122"/>
              </a:rPr>
              <a:t>因此</a:t>
            </a:r>
            <a:r>
              <a:rPr lang="zh-CN" altLang="en-US" sz="1600" dirty="0" smtClean="0">
                <a:latin typeface="宋体" panose="02010600030101010101" pitchFamily="2" charset="-122"/>
                <a:ea typeface="宋体" panose="02010600030101010101" pitchFamily="2" charset="-122"/>
              </a:rPr>
              <a:t>，由于过程相似，显然我们可以得到，离机的最佳策略和登机类似，也要让过道尽量被占用，以达到最高的并行性。</a:t>
            </a:r>
            <a:endParaRPr lang="en-US" altLang="zh-CN" sz="1600" dirty="0">
              <a:latin typeface="宋体" panose="02010600030101010101" pitchFamily="2" charset="-122"/>
              <a:ea typeface="宋体" panose="02010600030101010101" pitchFamily="2" charset="-122"/>
            </a:endParaRPr>
          </a:p>
          <a:p>
            <a:pPr marL="285750" indent="-285750">
              <a:buClr>
                <a:srgbClr val="110087"/>
              </a:buClr>
              <a:buSzPct val="88000"/>
              <a:buFont typeface="Arial" panose="020B0604020202020204" pitchFamily="34" charset="0"/>
              <a:buChar char="•"/>
            </a:pPr>
            <a:r>
              <a:rPr lang="en-US" altLang="zh-CN" sz="1600" dirty="0" smtClean="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600" dirty="0" err="1" smtClean="0">
                <a:latin typeface="Times New Roman" panose="02020603050405020304" pitchFamily="18" charset="0"/>
                <a:cs typeface="Times New Roman" panose="02020603050405020304" pitchFamily="18" charset="0"/>
              </a:rPr>
              <a:t>parallelity</a:t>
            </a:r>
            <a:r>
              <a:rPr lang="en-US" altLang="zh-CN" sz="1600" dirty="0" smtClean="0">
                <a:latin typeface="Times New Roman" panose="02020603050405020304" pitchFamily="18" charset="0"/>
                <a:cs typeface="Times New Roman" panose="02020603050405020304" pitchFamily="18" charset="0"/>
              </a:rPr>
              <a:t>.</a:t>
            </a:r>
          </a:p>
          <a:p>
            <a:pPr marL="285750" indent="-285750">
              <a:buClr>
                <a:srgbClr val="110087"/>
              </a:buClr>
              <a:buSzPct val="88000"/>
              <a:buFont typeface="Wingdings" panose="05000000000000000000" pitchFamily="2" charset="2"/>
              <a:buChar char="p"/>
            </a:pPr>
            <a:r>
              <a:rPr lang="zh-CN" altLang="en-US" sz="1600" dirty="0" smtClean="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600" dirty="0" smtClean="0">
              <a:latin typeface="S宋体"/>
              <a:ea typeface="宋体" panose="02010600030101010101" pitchFamily="2" charset="-122"/>
              <a:cs typeface="Times New Roman" panose="02020603050405020304" pitchFamily="18" charset="0"/>
            </a:endParaRPr>
          </a:p>
          <a:p>
            <a:pPr marL="285750" indent="-285750">
              <a:buClr>
                <a:srgbClr val="110087"/>
              </a:buClr>
              <a:buSzPct val="88000"/>
              <a:buFont typeface="Arial" panose="020B0604020202020204" pitchFamily="34" charset="0"/>
              <a:buChar char="•"/>
            </a:pPr>
            <a:r>
              <a:rPr lang="en-US" altLang="zh-CN" sz="1600" dirty="0" smtClean="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600" dirty="0" err="1" smtClean="0">
                <a:latin typeface="Times New Roman" panose="02020603050405020304" pitchFamily="18" charset="0"/>
                <a:cs typeface="Times New Roman" panose="02020603050405020304" pitchFamily="18" charset="0"/>
              </a:rPr>
              <a:t>parallelity</a:t>
            </a:r>
            <a:r>
              <a:rPr lang="en-US" altLang="zh-CN" sz="1600" dirty="0" smtClean="0">
                <a:latin typeface="Times New Roman" panose="02020603050405020304" pitchFamily="18" charset="0"/>
                <a:cs typeface="Times New Roman" panose="02020603050405020304" pitchFamily="18" charset="0"/>
              </a:rPr>
              <a:t> than boarding, the time needed is shorter than boarding.</a:t>
            </a:r>
            <a:endParaRPr lang="en-US" altLang="zh-CN" sz="1600" dirty="0">
              <a:latin typeface="Times New Roman" panose="02020603050405020304" pitchFamily="18" charset="0"/>
              <a:cs typeface="Times New Roman" panose="02020603050405020304" pitchFamily="18" charset="0"/>
            </a:endParaRP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离</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机与登机的等效性证明</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The equality proof of disembarking and boarding</a:t>
            </a:r>
            <a:endParaRPr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800" y="2005446"/>
            <a:ext cx="10300648" cy="378565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600" dirty="0" smtClean="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600" dirty="0" smtClean="0">
              <a:latin typeface="宋体" panose="02010600030101010101" pitchFamily="2" charset="-122"/>
              <a:ea typeface="宋体" panose="02010600030101010101" pitchFamily="2" charset="-122"/>
            </a:endParaRPr>
          </a:p>
          <a:p>
            <a:pPr marL="285750" indent="-285750">
              <a:buClr>
                <a:srgbClr val="110087"/>
              </a:buClr>
              <a:buSzPct val="88000"/>
              <a:buFont typeface="Wingdings" panose="05000000000000000000" pitchFamily="2" charset="2"/>
              <a:buChar char="p"/>
            </a:pPr>
            <a:r>
              <a:rPr lang="en-US" altLang="zh-CN" sz="1600" dirty="0" smtClean="0">
                <a:latin typeface="Times New Roman" panose="02020603050405020304" pitchFamily="18" charset="0"/>
                <a:cs typeface="Times New Roman" panose="02020603050405020304" pitchFamily="18" charset="0"/>
              </a:rPr>
              <a:t>For </a:t>
            </a:r>
            <a:r>
              <a:rPr lang="en-US" altLang="zh-CN" sz="1600" dirty="0">
                <a:latin typeface="Times New Roman" panose="02020603050405020304" pitchFamily="18" charset="0"/>
                <a:cs typeface="Times New Roman" panose="02020603050405020304" pitchFamily="18" charset="0"/>
              </a:rPr>
              <a:t>each passenger, the disembarking process is the reverse of the boarding process: the motivation is quite the opposite, from getting the luggage </a:t>
            </a:r>
            <a:r>
              <a:rPr lang="en-US" altLang="zh-CN" sz="1600" dirty="0" smtClean="0">
                <a:latin typeface="Times New Roman" panose="02020603050405020304" pitchFamily="18" charset="0"/>
                <a:cs typeface="Times New Roman" panose="02020603050405020304" pitchFamily="18" charset="0"/>
              </a:rPr>
              <a:t>out, going through the aisle, </a:t>
            </a:r>
            <a:r>
              <a:rPr lang="en-US" altLang="zh-CN" sz="1600" dirty="0">
                <a:latin typeface="Times New Roman" panose="02020603050405020304" pitchFamily="18" charset="0"/>
                <a:cs typeface="Times New Roman" panose="02020603050405020304" pitchFamily="18" charset="0"/>
              </a:rPr>
              <a:t>to reaching the aircraft entrance.</a:t>
            </a:r>
          </a:p>
          <a:p>
            <a:pPr marL="742950" lvl="1" indent="-285750">
              <a:buClr>
                <a:srgbClr val="110087"/>
              </a:buClr>
              <a:buSzPct val="88000"/>
              <a:buFont typeface="Arial" panose="020B0604020202020204" pitchFamily="34" charset="0"/>
              <a:buChar char="•"/>
            </a:pP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Queuing time</a:t>
            </a:r>
          </a:p>
          <a:p>
            <a:pPr marL="742950" lvl="1" indent="-285750">
              <a:buClr>
                <a:srgbClr val="110087"/>
              </a:buClr>
              <a:buSzPct val="88000"/>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让座</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时间 </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Time offering seats</a:t>
            </a:r>
          </a:p>
          <a:p>
            <a:pPr marL="742950" lvl="1" indent="-285750">
              <a:buClr>
                <a:srgbClr val="110087"/>
              </a:buClr>
              <a:buSzPct val="88000"/>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Times New Roman" panose="02020603050405020304" pitchFamily="18" charset="0"/>
              </a:rPr>
              <a:t>同一排</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内乘客登机时间的标准差 </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marL="1200150" lvl="2" indent="-285750">
              <a:buClr>
                <a:srgbClr val="110087"/>
              </a:buClr>
              <a:buSzPct val="88000"/>
              <a:buFont typeface="Arial" panose="020B0604020202020204" pitchFamily="34" charset="0"/>
              <a:buChar char="•"/>
            </a:pP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Arial" panose="020B0604020202020204" pitchFamily="34" charset="0"/>
              <a:buChar char="•"/>
            </a:pP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marL="1200150" lvl="2" indent="-285750">
              <a:buClr>
                <a:srgbClr val="110087"/>
              </a:buClr>
              <a:buSzPct val="88000"/>
              <a:buFont typeface="Arial" panose="020B0604020202020204" pitchFamily="34" charset="0"/>
              <a:buChar char="•"/>
            </a:pPr>
            <a:r>
              <a:rPr lang="zh-CN" altLang="en-US" sz="1600" dirty="0">
                <a:solidFill>
                  <a:srgbClr val="FF0000"/>
                </a:solidFill>
                <a:latin typeface="Ss"/>
                <a:ea typeface="宋体" panose="02010600030101010101" pitchFamily="2" charset="-122"/>
                <a:cs typeface="Times New Roman" panose="02020603050405020304" pitchFamily="18" charset="0"/>
              </a:rPr>
              <a:t>这个</a:t>
            </a:r>
            <a:r>
              <a:rPr lang="zh-CN" altLang="en-US" sz="1600" dirty="0" smtClean="0">
                <a:solidFill>
                  <a:srgbClr val="FF0000"/>
                </a:solidFill>
                <a:latin typeface="Ss"/>
                <a:ea typeface="宋体" panose="02010600030101010101" pitchFamily="2" charset="-122"/>
                <a:cs typeface="Times New Roman" panose="02020603050405020304" pitchFamily="18" charset="0"/>
              </a:rPr>
              <a:t>因素因为误删没有在论文中显示，后文突然出现可能会显得突兀</a:t>
            </a:r>
            <a:endParaRPr lang="en-US" altLang="zh-CN" sz="1600" dirty="0" smtClean="0">
              <a:solidFill>
                <a:srgbClr val="FF0000"/>
              </a:solidFill>
              <a:latin typeface="Ss"/>
              <a:ea typeface="宋体" panose="02010600030101010101" pitchFamily="2" charset="-122"/>
              <a:cs typeface="Times New Roman" panose="02020603050405020304" pitchFamily="18" charset="0"/>
            </a:endParaRPr>
          </a:p>
          <a:p>
            <a:pPr marL="1200150" lvl="2" indent="-285750">
              <a:buClr>
                <a:srgbClr val="110087"/>
              </a:buClr>
              <a:buSzPct val="88000"/>
              <a:buFont typeface="Arial" panose="020B0604020202020204" pitchFamily="34" charset="0"/>
              <a:buChar char="•"/>
            </a:pPr>
            <a:r>
              <a:rPr lang="en-US" altLang="zh-CN" sz="16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This factor was not shown in the essay so it may be abrupt when appearing later</a:t>
            </a:r>
          </a:p>
          <a:p>
            <a:pPr marL="742950" lvl="1" indent="-285750">
              <a:buClr>
                <a:srgbClr val="110087"/>
              </a:buClr>
              <a:buSzPct val="88000"/>
              <a:buFont typeface="Arial" panose="020B0604020202020204" pitchFamily="34" charset="0"/>
              <a:buChar char="•"/>
            </a:pP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250</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与</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10</a:t>
            </a: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（为什么是这三个数？）</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Arial" panose="020B0604020202020204" pitchFamily="34" charset="0"/>
              <a:buChar char="•"/>
            </a:pP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 (Why these numbers?)</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满意度</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指数说明</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The illustration of satisfaction index</a:t>
            </a:r>
            <a:endParaRPr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800" y="2005446"/>
            <a:ext cx="10300648" cy="2800767"/>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600" dirty="0" smtClean="0">
                <a:latin typeface="宋体" panose="02010600030101010101" pitchFamily="2" charset="-122"/>
                <a:ea typeface="宋体" panose="02010600030101010101" pitchFamily="2" charset="-122"/>
              </a:rPr>
              <a:t>为什么是</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250</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10</a:t>
            </a:r>
            <a:r>
              <a:rPr lang="zh-CN" altLang="en-US" sz="1600" dirty="0" smtClean="0">
                <a:latin typeface="宋体" panose="02010600030101010101" pitchFamily="2" charset="-122"/>
                <a:ea typeface="宋体" panose="02010600030101010101" pitchFamily="2" charset="-122"/>
              </a:rPr>
              <a:t>三个数？</a:t>
            </a:r>
            <a:endParaRPr lang="en-US" altLang="zh-CN" sz="1600" dirty="0" smtClean="0">
              <a:latin typeface="宋体" panose="02010600030101010101" pitchFamily="2" charset="-122"/>
              <a:ea typeface="宋体" panose="02010600030101010101" pitchFamily="2" charset="-122"/>
            </a:endParaRPr>
          </a:p>
          <a:p>
            <a:pPr marL="285750" indent="-285750">
              <a:buClr>
                <a:srgbClr val="110087"/>
              </a:buClr>
              <a:buSzPct val="88000"/>
              <a:buFont typeface="Wingdings" panose="05000000000000000000" pitchFamily="2" charset="2"/>
              <a:buChar char="p"/>
            </a:pPr>
            <a:r>
              <a:rPr lang="en-US" altLang="zh-CN" sz="1600" dirty="0" smtClean="0">
                <a:latin typeface="Times New Roman" panose="02020603050405020304" pitchFamily="18" charset="0"/>
                <a:ea typeface="Tahoma" panose="020B0604030504040204" pitchFamily="34" charset="0"/>
                <a:cs typeface="Times New Roman" panose="02020603050405020304" pitchFamily="18" charset="0"/>
              </a:rPr>
              <a:t>Why 1, 250 and 10?</a:t>
            </a:r>
          </a:p>
          <a:p>
            <a:pPr marL="742950" lvl="1" indent="-285750">
              <a:buClr>
                <a:srgbClr val="110087"/>
              </a:buClr>
              <a:buSzPct val="88000"/>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是为了标准化</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 is for standardization</a:t>
            </a:r>
          </a:p>
          <a:p>
            <a:pPr marL="742950" lvl="1" indent="-285750">
              <a:buClr>
                <a:srgbClr val="110087"/>
              </a:buClr>
              <a:buSzPct val="88000"/>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passengers</a:t>
            </a:r>
          </a:p>
          <a:p>
            <a:pPr marL="1200150" lvl="2" indent="-285750">
              <a:buClr>
                <a:srgbClr val="110087"/>
              </a:buClr>
              <a:buSzPct val="88000"/>
              <a:buFont typeface="Arial" panose="020B0604020202020204" pitchFamily="34" charset="0"/>
              <a:buChar char="•"/>
            </a:pPr>
            <a:r>
              <a:rPr lang="zh-CN" altLang="en-US" sz="1600" dirty="0" smtClean="0">
                <a:latin typeface="Times New Roman" panose="02020603050405020304" pitchFamily="18" charset="0"/>
                <a:ea typeface="宋体" panose="02010600030101010101" pitchFamily="2" charset="-122"/>
                <a:cs typeface="Times New Roman" panose="02020603050405020304" pitchFamily="18" charset="0"/>
              </a:rPr>
              <a:t>较为统一的量级可以使最终的总满意指数综合这三项指标，而不是偏重其中某一项</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Arial" panose="020B0604020202020204" pitchFamily="34" charset="0"/>
              <a:buChar char="•"/>
            </a:pP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United magnitudes can make the ultimate dissatisfaction index combine the three indexes instead </a:t>
            </a:r>
            <a:r>
              <a:rPr lang="en-US" altLang="zh-CN" sz="1600" smtClean="0">
                <a:latin typeface="Times New Roman" panose="02020603050405020304" pitchFamily="18" charset="0"/>
                <a:ea typeface="宋体" panose="02010600030101010101" pitchFamily="2" charset="-122"/>
                <a:cs typeface="Times New Roman" panose="02020603050405020304" pitchFamily="18" charset="0"/>
              </a:rPr>
              <a:t>of tending to one of them</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满意度</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指数说明</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The illustration of satisfaction index</a:t>
            </a:r>
            <a:endParaRPr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913</Words>
  <Application>Microsoft Office PowerPoint</Application>
  <PresentationFormat>宽屏</PresentationFormat>
  <Paragraphs>35</Paragraphs>
  <Slides>3</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vt:i4>
      </vt:variant>
    </vt:vector>
  </HeadingPairs>
  <TitlesOfParts>
    <vt:vector size="14" baseType="lpstr">
      <vt:lpstr>等线 Light</vt:lpstr>
      <vt:lpstr>Calibri</vt:lpstr>
      <vt:lpstr>Wingdings</vt:lpstr>
      <vt:lpstr>Arial</vt:lpstr>
      <vt:lpstr>等线</vt:lpstr>
      <vt:lpstr>Times New Roman</vt:lpstr>
      <vt:lpstr>Ss</vt:lpstr>
      <vt:lpstr>宋体</vt:lpstr>
      <vt:lpstr>S宋体</vt:lpstr>
      <vt:lpstr>Tahoma</vt:lpstr>
      <vt:lpstr>Office 主题​​</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Allan</dc:creator>
  <cp:lastModifiedBy>Allan</cp:lastModifiedBy>
  <cp:revision>99</cp:revision>
  <dcterms:created xsi:type="dcterms:W3CDTF">2022-04-09T14:34:43Z</dcterms:created>
  <dcterms:modified xsi:type="dcterms:W3CDTF">2022-04-10T13:25:25Z</dcterms:modified>
</cp:coreProperties>
</file>